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6" r:id="rId2"/>
    <p:sldId id="262" r:id="rId3"/>
    <p:sldId id="257" r:id="rId4"/>
    <p:sldId id="258" r:id="rId5"/>
    <p:sldId id="259" r:id="rId6"/>
    <p:sldId id="260" r:id="rId7"/>
    <p:sldId id="261"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91F7AC-B9C7-47AA-949B-451C862ABC36}" v="7" dt="2022-07-26T04:56:41.8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p:scale>
          <a:sx n="83" d="100"/>
          <a:sy n="83" d="100"/>
        </p:scale>
        <p:origin x="30" y="1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da Yussuf" userId="626392612d4273d5" providerId="LiveId" clId="{A691F7AC-B9C7-47AA-949B-451C862ABC36}"/>
    <pc:docChg chg="undo custSel addSld modSld">
      <pc:chgData name="Huda Yussuf" userId="626392612d4273d5" providerId="LiveId" clId="{A691F7AC-B9C7-47AA-949B-451C862ABC36}" dt="2022-07-26T04:56:55.478" v="981" actId="26606"/>
      <pc:docMkLst>
        <pc:docMk/>
      </pc:docMkLst>
      <pc:sldChg chg="addSp delSp modSp mod setBg addAnim delAnim setClrOvrMap">
        <pc:chgData name="Huda Yussuf" userId="626392612d4273d5" providerId="LiveId" clId="{A691F7AC-B9C7-47AA-949B-451C862ABC36}" dt="2022-07-25T19:14:52.086" v="315" actId="20577"/>
        <pc:sldMkLst>
          <pc:docMk/>
          <pc:sldMk cId="1527461411" sldId="256"/>
        </pc:sldMkLst>
        <pc:spChg chg="mod">
          <ac:chgData name="Huda Yussuf" userId="626392612d4273d5" providerId="LiveId" clId="{A691F7AC-B9C7-47AA-949B-451C862ABC36}" dt="2022-07-25T19:14:27.990" v="291" actId="26606"/>
          <ac:spMkLst>
            <pc:docMk/>
            <pc:sldMk cId="1527461411" sldId="256"/>
            <ac:spMk id="2" creationId="{849300B3-0816-A7C4-C341-8E745A829DD5}"/>
          </ac:spMkLst>
        </pc:spChg>
        <pc:spChg chg="mod">
          <ac:chgData name="Huda Yussuf" userId="626392612d4273d5" providerId="LiveId" clId="{A691F7AC-B9C7-47AA-949B-451C862ABC36}" dt="2022-07-25T19:14:52.086" v="315" actId="20577"/>
          <ac:spMkLst>
            <pc:docMk/>
            <pc:sldMk cId="1527461411" sldId="256"/>
            <ac:spMk id="3" creationId="{32F52B4F-F44C-0CAC-D8BC-E3C11DC0DF7A}"/>
          </ac:spMkLst>
        </pc:spChg>
        <pc:spChg chg="add del">
          <ac:chgData name="Huda Yussuf" userId="626392612d4273d5" providerId="LiveId" clId="{A691F7AC-B9C7-47AA-949B-451C862ABC36}" dt="2022-07-25T19:14:24.538" v="288" actId="26606"/>
          <ac:spMkLst>
            <pc:docMk/>
            <pc:sldMk cId="1527461411" sldId="256"/>
            <ac:spMk id="8" creationId="{F64080D6-34DE-4277-97CC-2FB3812846DA}"/>
          </ac:spMkLst>
        </pc:spChg>
        <pc:spChg chg="add del">
          <ac:chgData name="Huda Yussuf" userId="626392612d4273d5" providerId="LiveId" clId="{A691F7AC-B9C7-47AA-949B-451C862ABC36}" dt="2022-07-25T19:10:36.519" v="276" actId="26606"/>
          <ac:spMkLst>
            <pc:docMk/>
            <pc:sldMk cId="1527461411" sldId="256"/>
            <ac:spMk id="9" creationId="{F64080D6-34DE-4277-97CC-2FB3812846DA}"/>
          </ac:spMkLst>
        </pc:spChg>
        <pc:spChg chg="add del">
          <ac:chgData name="Huda Yussuf" userId="626392612d4273d5" providerId="LiveId" clId="{A691F7AC-B9C7-47AA-949B-451C862ABC36}" dt="2022-07-25T19:14:27.978" v="290" actId="26606"/>
          <ac:spMkLst>
            <pc:docMk/>
            <pc:sldMk cId="1527461411" sldId="256"/>
            <ac:spMk id="10" creationId="{984EBD3F-67EF-44C7-B884-6983D06E0E89}"/>
          </ac:spMkLst>
        </pc:spChg>
        <pc:spChg chg="add del">
          <ac:chgData name="Huda Yussuf" userId="626392612d4273d5" providerId="LiveId" clId="{A691F7AC-B9C7-47AA-949B-451C862ABC36}" dt="2022-07-25T19:13:58.183" v="282" actId="26606"/>
          <ac:spMkLst>
            <pc:docMk/>
            <pc:sldMk cId="1527461411" sldId="256"/>
            <ac:spMk id="11" creationId="{F64080D6-34DE-4277-97CC-2FB3812846DA}"/>
          </ac:spMkLst>
        </pc:spChg>
        <pc:spChg chg="add del">
          <ac:chgData name="Huda Yussuf" userId="626392612d4273d5" providerId="LiveId" clId="{A691F7AC-B9C7-47AA-949B-451C862ABC36}" dt="2022-07-25T19:10:34.349" v="274" actId="26606"/>
          <ac:spMkLst>
            <pc:docMk/>
            <pc:sldMk cId="1527461411" sldId="256"/>
            <ac:spMk id="14" creationId="{54AE0DC8-9915-467D-AF2A-B5C24D01FE95}"/>
          </ac:spMkLst>
        </pc:spChg>
        <pc:spChg chg="add del">
          <ac:chgData name="Huda Yussuf" userId="626392612d4273d5" providerId="LiveId" clId="{A691F7AC-B9C7-47AA-949B-451C862ABC36}" dt="2022-07-25T19:10:34.349" v="274" actId="26606"/>
          <ac:spMkLst>
            <pc:docMk/>
            <pc:sldMk cId="1527461411" sldId="256"/>
            <ac:spMk id="16" creationId="{B046CB80-7314-4CEA-B997-7D0ADCF84605}"/>
          </ac:spMkLst>
        </pc:spChg>
        <pc:spChg chg="add del">
          <ac:chgData name="Huda Yussuf" userId="626392612d4273d5" providerId="LiveId" clId="{A691F7AC-B9C7-47AA-949B-451C862ABC36}" dt="2022-07-25T19:14:27.978" v="290" actId="26606"/>
          <ac:spMkLst>
            <pc:docMk/>
            <pc:sldMk cId="1527461411" sldId="256"/>
            <ac:spMk id="21" creationId="{B498D191-2892-49ED-9A61-B92F9F21870E}"/>
          </ac:spMkLst>
        </pc:spChg>
        <pc:grpChg chg="add del">
          <ac:chgData name="Huda Yussuf" userId="626392612d4273d5" providerId="LiveId" clId="{A691F7AC-B9C7-47AA-949B-451C862ABC36}" dt="2022-07-25T19:14:27.978" v="290" actId="26606"/>
          <ac:grpSpMkLst>
            <pc:docMk/>
            <pc:sldMk cId="1527461411" sldId="256"/>
            <ac:grpSpMk id="13" creationId="{B04EA309-75FB-47C1-A6DE-0641E88285DD}"/>
          </ac:grpSpMkLst>
        </pc:grpChg>
        <pc:grpChg chg="add del">
          <ac:chgData name="Huda Yussuf" userId="626392612d4273d5" providerId="LiveId" clId="{A691F7AC-B9C7-47AA-949B-451C862ABC36}" dt="2022-07-25T19:10:34.349" v="274" actId="26606"/>
          <ac:grpSpMkLst>
            <pc:docMk/>
            <pc:sldMk cId="1527461411" sldId="256"/>
            <ac:grpSpMk id="18" creationId="{52037CDE-37E1-452A-BCAB-4DA34C697316}"/>
          </ac:grpSpMkLst>
        </pc:grpChg>
        <pc:picChg chg="add del mod">
          <ac:chgData name="Huda Yussuf" userId="626392612d4273d5" providerId="LiveId" clId="{A691F7AC-B9C7-47AA-949B-451C862ABC36}" dt="2022-07-25T19:10:36.519" v="276" actId="26606"/>
          <ac:picMkLst>
            <pc:docMk/>
            <pc:sldMk cId="1527461411" sldId="256"/>
            <ac:picMk id="5" creationId="{5681173B-3D9E-3DB0-59A2-05751B90E43C}"/>
          </ac:picMkLst>
        </pc:picChg>
        <pc:picChg chg="add mod ord">
          <ac:chgData name="Huda Yussuf" userId="626392612d4273d5" providerId="LiveId" clId="{A691F7AC-B9C7-47AA-949B-451C862ABC36}" dt="2022-07-25T19:14:27.990" v="291" actId="26606"/>
          <ac:picMkLst>
            <pc:docMk/>
            <pc:sldMk cId="1527461411" sldId="256"/>
            <ac:picMk id="6" creationId="{141BF986-1628-C31E-85A3-10E795F5C8CE}"/>
          </ac:picMkLst>
        </pc:picChg>
      </pc:sldChg>
      <pc:sldChg chg="addSp modSp mod setBg">
        <pc:chgData name="Huda Yussuf" userId="626392612d4273d5" providerId="LiveId" clId="{A691F7AC-B9C7-47AA-949B-451C862ABC36}" dt="2022-07-25T23:32:58.510" v="331" actId="20577"/>
        <pc:sldMkLst>
          <pc:docMk/>
          <pc:sldMk cId="928066141" sldId="257"/>
        </pc:sldMkLst>
        <pc:spChg chg="mod">
          <ac:chgData name="Huda Yussuf" userId="626392612d4273d5" providerId="LiveId" clId="{A691F7AC-B9C7-47AA-949B-451C862ABC36}" dt="2022-07-25T19:08:45.973" v="262" actId="26606"/>
          <ac:spMkLst>
            <pc:docMk/>
            <pc:sldMk cId="928066141" sldId="257"/>
            <ac:spMk id="2" creationId="{45F23A66-2E49-9C34-B5DF-F0F1EF88FEBC}"/>
          </ac:spMkLst>
        </pc:spChg>
        <pc:spChg chg="mod">
          <ac:chgData name="Huda Yussuf" userId="626392612d4273d5" providerId="LiveId" clId="{A691F7AC-B9C7-47AA-949B-451C862ABC36}" dt="2022-07-25T23:32:58.510" v="331" actId="20577"/>
          <ac:spMkLst>
            <pc:docMk/>
            <pc:sldMk cId="928066141" sldId="257"/>
            <ac:spMk id="3" creationId="{DFC324A9-9EE7-FE37-1CEB-5B4058C807EF}"/>
          </ac:spMkLst>
        </pc:spChg>
        <pc:picChg chg="add mod">
          <ac:chgData name="Huda Yussuf" userId="626392612d4273d5" providerId="LiveId" clId="{A691F7AC-B9C7-47AA-949B-451C862ABC36}" dt="2022-07-25T19:08:54.710" v="263" actId="27614"/>
          <ac:picMkLst>
            <pc:docMk/>
            <pc:sldMk cId="928066141" sldId="257"/>
            <ac:picMk id="5" creationId="{20E53BCF-BF8E-F5C9-89D8-66792F8186C5}"/>
          </ac:picMkLst>
        </pc:picChg>
      </pc:sldChg>
      <pc:sldChg chg="addSp modSp mod setBg">
        <pc:chgData name="Huda Yussuf" userId="626392612d4273d5" providerId="LiveId" clId="{A691F7AC-B9C7-47AA-949B-451C862ABC36}" dt="2022-07-26T04:00:15.141" v="377" actId="20577"/>
        <pc:sldMkLst>
          <pc:docMk/>
          <pc:sldMk cId="3565327634" sldId="258"/>
        </pc:sldMkLst>
        <pc:spChg chg="mod">
          <ac:chgData name="Huda Yussuf" userId="626392612d4273d5" providerId="LiveId" clId="{A691F7AC-B9C7-47AA-949B-451C862ABC36}" dt="2022-07-26T04:00:15.141" v="377" actId="20577"/>
          <ac:spMkLst>
            <pc:docMk/>
            <pc:sldMk cId="3565327634" sldId="258"/>
            <ac:spMk id="2" creationId="{C880E64B-337B-825D-00F2-647D0BC7BBD3}"/>
          </ac:spMkLst>
        </pc:spChg>
        <pc:spChg chg="mod">
          <ac:chgData name="Huda Yussuf" userId="626392612d4273d5" providerId="LiveId" clId="{A691F7AC-B9C7-47AA-949B-451C862ABC36}" dt="2022-07-26T04:00:06.810" v="363" actId="14100"/>
          <ac:spMkLst>
            <pc:docMk/>
            <pc:sldMk cId="3565327634" sldId="258"/>
            <ac:spMk id="3" creationId="{EA169526-E33F-51E8-AED8-1E33AE636F23}"/>
          </ac:spMkLst>
        </pc:spChg>
        <pc:picChg chg="add mod">
          <ac:chgData name="Huda Yussuf" userId="626392612d4273d5" providerId="LiveId" clId="{A691F7AC-B9C7-47AA-949B-451C862ABC36}" dt="2022-07-26T03:45:40.911" v="338" actId="962"/>
          <ac:picMkLst>
            <pc:docMk/>
            <pc:sldMk cId="3565327634" sldId="258"/>
            <ac:picMk id="5" creationId="{768ECAEB-6EBC-D282-418F-20DB1C731BA9}"/>
          </ac:picMkLst>
        </pc:picChg>
      </pc:sldChg>
      <pc:sldChg chg="addSp delSp modSp mod setBg">
        <pc:chgData name="Huda Yussuf" userId="626392612d4273d5" providerId="LiveId" clId="{A691F7AC-B9C7-47AA-949B-451C862ABC36}" dt="2022-07-25T18:54:15.489" v="202" actId="14100"/>
        <pc:sldMkLst>
          <pc:docMk/>
          <pc:sldMk cId="528076096" sldId="259"/>
        </pc:sldMkLst>
        <pc:spChg chg="mod ord">
          <ac:chgData name="Huda Yussuf" userId="626392612d4273d5" providerId="LiveId" clId="{A691F7AC-B9C7-47AA-949B-451C862ABC36}" dt="2022-07-25T18:47:37.575" v="9" actId="27636"/>
          <ac:spMkLst>
            <pc:docMk/>
            <pc:sldMk cId="528076096" sldId="259"/>
            <ac:spMk id="2" creationId="{39758B64-33F6-D5E0-66DD-95228DFA4A79}"/>
          </ac:spMkLst>
        </pc:spChg>
        <pc:spChg chg="add del">
          <ac:chgData name="Huda Yussuf" userId="626392612d4273d5" providerId="LiveId" clId="{A691F7AC-B9C7-47AA-949B-451C862ABC36}" dt="2022-07-25T18:47:18.396" v="3" actId="26606"/>
          <ac:spMkLst>
            <pc:docMk/>
            <pc:sldMk cId="528076096" sldId="259"/>
            <ac:spMk id="3" creationId="{670CD951-7E91-75BB-8C04-9349EDFC947E}"/>
          </ac:spMkLst>
        </pc:spChg>
        <pc:spChg chg="add del">
          <ac:chgData name="Huda Yussuf" userId="626392612d4273d5" providerId="LiveId" clId="{A691F7AC-B9C7-47AA-949B-451C862ABC36}" dt="2022-07-25T18:47:18.384" v="2" actId="26606"/>
          <ac:spMkLst>
            <pc:docMk/>
            <pc:sldMk cId="528076096" sldId="259"/>
            <ac:spMk id="18" creationId="{5EF08599-3FED-4288-A20D-E7BCAC3B8E26}"/>
          </ac:spMkLst>
        </pc:spChg>
        <pc:spChg chg="add del">
          <ac:chgData name="Huda Yussuf" userId="626392612d4273d5" providerId="LiveId" clId="{A691F7AC-B9C7-47AA-949B-451C862ABC36}" dt="2022-07-25T18:47:18.384" v="2" actId="26606"/>
          <ac:spMkLst>
            <pc:docMk/>
            <pc:sldMk cId="528076096" sldId="259"/>
            <ac:spMk id="20" creationId="{C884A6B2-90E9-4BDB-8503-71AC02D3956A}"/>
          </ac:spMkLst>
        </pc:spChg>
        <pc:spChg chg="add mod">
          <ac:chgData name="Huda Yussuf" userId="626392612d4273d5" providerId="LiveId" clId="{A691F7AC-B9C7-47AA-949B-451C862ABC36}" dt="2022-07-25T18:54:15.489" v="202" actId="14100"/>
          <ac:spMkLst>
            <pc:docMk/>
            <pc:sldMk cId="528076096" sldId="259"/>
            <ac:spMk id="30" creationId="{670CD951-7E91-75BB-8C04-9349EDFC947E}"/>
          </ac:spMkLst>
        </pc:spChg>
        <pc:grpChg chg="add del">
          <ac:chgData name="Huda Yussuf" userId="626392612d4273d5" providerId="LiveId" clId="{A691F7AC-B9C7-47AA-949B-451C862ABC36}" dt="2022-07-25T18:47:18.384" v="2" actId="26606"/>
          <ac:grpSpMkLst>
            <pc:docMk/>
            <pc:sldMk cId="528076096" sldId="259"/>
            <ac:grpSpMk id="10" creationId="{08F94D66-27EC-4CB8-8226-D7F41C161863}"/>
          </ac:grpSpMkLst>
        </pc:grpChg>
        <pc:grpChg chg="add del">
          <ac:chgData name="Huda Yussuf" userId="626392612d4273d5" providerId="LiveId" clId="{A691F7AC-B9C7-47AA-949B-451C862ABC36}" dt="2022-07-25T18:47:18.384" v="2" actId="26606"/>
          <ac:grpSpMkLst>
            <pc:docMk/>
            <pc:sldMk cId="528076096" sldId="259"/>
            <ac:grpSpMk id="22" creationId="{E9046BC8-D404-4E7D-9202-A07F3FDD3823}"/>
          </ac:grpSpMkLst>
        </pc:grpChg>
        <pc:picChg chg="add mod">
          <ac:chgData name="Huda Yussuf" userId="626392612d4273d5" providerId="LiveId" clId="{A691F7AC-B9C7-47AA-949B-451C862ABC36}" dt="2022-07-25T18:47:30.927" v="5" actId="1076"/>
          <ac:picMkLst>
            <pc:docMk/>
            <pc:sldMk cId="528076096" sldId="259"/>
            <ac:picMk id="5" creationId="{1A9BCC22-98E5-AB21-E6FE-0CCFC22BE924}"/>
          </ac:picMkLst>
        </pc:picChg>
      </pc:sldChg>
      <pc:sldChg chg="addSp modSp mod">
        <pc:chgData name="Huda Yussuf" userId="626392612d4273d5" providerId="LiveId" clId="{A691F7AC-B9C7-47AA-949B-451C862ABC36}" dt="2022-07-26T04:41:44.765" v="929" actId="1076"/>
        <pc:sldMkLst>
          <pc:docMk/>
          <pc:sldMk cId="1043663526" sldId="260"/>
        </pc:sldMkLst>
        <pc:spChg chg="mod">
          <ac:chgData name="Huda Yussuf" userId="626392612d4273d5" providerId="LiveId" clId="{A691F7AC-B9C7-47AA-949B-451C862ABC36}" dt="2022-07-26T04:41:08.108" v="924" actId="1076"/>
          <ac:spMkLst>
            <pc:docMk/>
            <pc:sldMk cId="1043663526" sldId="260"/>
            <ac:spMk id="2" creationId="{C8655D1E-5D74-5C67-23A5-93121899ECB4}"/>
          </ac:spMkLst>
        </pc:spChg>
        <pc:spChg chg="mod">
          <ac:chgData name="Huda Yussuf" userId="626392612d4273d5" providerId="LiveId" clId="{A691F7AC-B9C7-47AA-949B-451C862ABC36}" dt="2022-07-26T04:41:44.765" v="929" actId="1076"/>
          <ac:spMkLst>
            <pc:docMk/>
            <pc:sldMk cId="1043663526" sldId="260"/>
            <ac:spMk id="3" creationId="{CC5FE455-B3FD-1A40-BE9F-D0D41930E4A9}"/>
          </ac:spMkLst>
        </pc:spChg>
        <pc:graphicFrameChg chg="add mod modGraphic">
          <ac:chgData name="Huda Yussuf" userId="626392612d4273d5" providerId="LiveId" clId="{A691F7AC-B9C7-47AA-949B-451C862ABC36}" dt="2022-07-26T04:41:38.904" v="928" actId="1076"/>
          <ac:graphicFrameMkLst>
            <pc:docMk/>
            <pc:sldMk cId="1043663526" sldId="260"/>
            <ac:graphicFrameMk id="4" creationId="{833D0AE1-26DA-C59C-7E62-59602CE2D41D}"/>
          </ac:graphicFrameMkLst>
        </pc:graphicFrameChg>
      </pc:sldChg>
      <pc:sldChg chg="modSp mod">
        <pc:chgData name="Huda Yussuf" userId="626392612d4273d5" providerId="LiveId" clId="{A691F7AC-B9C7-47AA-949B-451C862ABC36}" dt="2022-07-26T04:55:10.090" v="974" actId="14100"/>
        <pc:sldMkLst>
          <pc:docMk/>
          <pc:sldMk cId="1214479771" sldId="261"/>
        </pc:sldMkLst>
        <pc:spChg chg="mod">
          <ac:chgData name="Huda Yussuf" userId="626392612d4273d5" providerId="LiveId" clId="{A691F7AC-B9C7-47AA-949B-451C862ABC36}" dt="2022-07-26T04:55:10.090" v="974" actId="14100"/>
          <ac:spMkLst>
            <pc:docMk/>
            <pc:sldMk cId="1214479771" sldId="261"/>
            <ac:spMk id="3" creationId="{8FA03DBE-33F9-3711-3DB2-EC013104B916}"/>
          </ac:spMkLst>
        </pc:spChg>
      </pc:sldChg>
      <pc:sldChg chg="addSp delSp modSp new mod setBg">
        <pc:chgData name="Huda Yussuf" userId="626392612d4273d5" providerId="LiveId" clId="{A691F7AC-B9C7-47AA-949B-451C862ABC36}" dt="2022-07-25T19:10:34.970" v="275" actId="26606"/>
        <pc:sldMkLst>
          <pc:docMk/>
          <pc:sldMk cId="1172218531" sldId="262"/>
        </pc:sldMkLst>
        <pc:spChg chg="mod">
          <ac:chgData name="Huda Yussuf" userId="626392612d4273d5" providerId="LiveId" clId="{A691F7AC-B9C7-47AA-949B-451C862ABC36}" dt="2022-07-25T19:10:04.167" v="270" actId="26606"/>
          <ac:spMkLst>
            <pc:docMk/>
            <pc:sldMk cId="1172218531" sldId="262"/>
            <ac:spMk id="2" creationId="{E367985E-C719-E02D-F137-CF4D187F8A9C}"/>
          </ac:spMkLst>
        </pc:spChg>
        <pc:spChg chg="add del mod ord">
          <ac:chgData name="Huda Yussuf" userId="626392612d4273d5" providerId="LiveId" clId="{A691F7AC-B9C7-47AA-949B-451C862ABC36}" dt="2022-07-25T19:10:34.970" v="275" actId="26606"/>
          <ac:spMkLst>
            <pc:docMk/>
            <pc:sldMk cId="1172218531" sldId="262"/>
            <ac:spMk id="3" creationId="{C488E358-805F-171B-ADAA-34E78CB8C92F}"/>
          </ac:spMkLst>
        </pc:spChg>
        <pc:grpChg chg="add del">
          <ac:chgData name="Huda Yussuf" userId="626392612d4273d5" providerId="LiveId" clId="{A691F7AC-B9C7-47AA-949B-451C862ABC36}" dt="2022-07-25T19:09:59.044" v="268" actId="26606"/>
          <ac:grpSpMkLst>
            <pc:docMk/>
            <pc:sldMk cId="1172218531" sldId="262"/>
            <ac:grpSpMk id="10" creationId="{1E9ED384-DB89-44AC-BA39-13002F05E780}"/>
          </ac:grpSpMkLst>
        </pc:grpChg>
        <pc:graphicFrameChg chg="add del">
          <ac:chgData name="Huda Yussuf" userId="626392612d4273d5" providerId="LiveId" clId="{A691F7AC-B9C7-47AA-949B-451C862ABC36}" dt="2022-07-25T19:10:34.970" v="275" actId="26606"/>
          <ac:graphicFrameMkLst>
            <pc:docMk/>
            <pc:sldMk cId="1172218531" sldId="262"/>
            <ac:graphicFrameMk id="7" creationId="{D214D6ED-E949-7195-9994-FE6770C2299E}"/>
          </ac:graphicFrameMkLst>
        </pc:graphicFrameChg>
        <pc:picChg chg="add mod ord">
          <ac:chgData name="Huda Yussuf" userId="626392612d4273d5" providerId="LiveId" clId="{A691F7AC-B9C7-47AA-949B-451C862ABC36}" dt="2022-07-25T19:10:04.167" v="270" actId="26606"/>
          <ac:picMkLst>
            <pc:docMk/>
            <pc:sldMk cId="1172218531" sldId="262"/>
            <ac:picMk id="5" creationId="{3E6B2127-9B03-B637-754D-7FF38D0CB5F8}"/>
          </ac:picMkLst>
        </pc:picChg>
      </pc:sldChg>
      <pc:sldChg chg="addSp delSp modSp new mod setBg">
        <pc:chgData name="Huda Yussuf" userId="626392612d4273d5" providerId="LiveId" clId="{A691F7AC-B9C7-47AA-949B-451C862ABC36}" dt="2022-07-26T04:56:55.478" v="981" actId="26606"/>
        <pc:sldMkLst>
          <pc:docMk/>
          <pc:sldMk cId="3238164803" sldId="263"/>
        </pc:sldMkLst>
        <pc:spChg chg="add del">
          <ac:chgData name="Huda Yussuf" userId="626392612d4273d5" providerId="LiveId" clId="{A691F7AC-B9C7-47AA-949B-451C862ABC36}" dt="2022-07-26T04:56:55.461" v="980" actId="26606"/>
          <ac:spMkLst>
            <pc:docMk/>
            <pc:sldMk cId="3238164803" sldId="263"/>
            <ac:spMk id="16" creationId="{084966D2-3C9B-4F47-8231-1DEC33D3BDFE}"/>
          </ac:spMkLst>
        </pc:spChg>
        <pc:spChg chg="add">
          <ac:chgData name="Huda Yussuf" userId="626392612d4273d5" providerId="LiveId" clId="{A691F7AC-B9C7-47AA-949B-451C862ABC36}" dt="2022-07-26T04:56:55.478" v="981" actId="26606"/>
          <ac:spMkLst>
            <pc:docMk/>
            <pc:sldMk cId="3238164803" sldId="263"/>
            <ac:spMk id="19" creationId="{8C2CE3DB-200E-4445-B316-69FE3850D6DD}"/>
          </ac:spMkLst>
        </pc:spChg>
        <pc:grpChg chg="add del">
          <ac:chgData name="Huda Yussuf" userId="626392612d4273d5" providerId="LiveId" clId="{A691F7AC-B9C7-47AA-949B-451C862ABC36}" dt="2022-07-26T04:56:55.461" v="980" actId="26606"/>
          <ac:grpSpMkLst>
            <pc:docMk/>
            <pc:sldMk cId="3238164803" sldId="263"/>
            <ac:grpSpMk id="8" creationId="{DD65B30C-427F-449E-B039-E288E85D8AFA}"/>
          </ac:grpSpMkLst>
        </pc:grpChg>
        <pc:grpChg chg="add">
          <ac:chgData name="Huda Yussuf" userId="626392612d4273d5" providerId="LiveId" clId="{A691F7AC-B9C7-47AA-949B-451C862ABC36}" dt="2022-07-26T04:56:55.478" v="981" actId="26606"/>
          <ac:grpSpMkLst>
            <pc:docMk/>
            <pc:sldMk cId="3238164803" sldId="263"/>
            <ac:grpSpMk id="18" creationId="{92AFBF86-5DAF-4D46-8786-F4C7A376C54D}"/>
          </ac:grpSpMkLst>
        </pc:grpChg>
        <pc:picChg chg="add mod">
          <ac:chgData name="Huda Yussuf" userId="626392612d4273d5" providerId="LiveId" clId="{A691F7AC-B9C7-47AA-949B-451C862ABC36}" dt="2022-07-26T04:56:55.478" v="981" actId="26606"/>
          <ac:picMkLst>
            <pc:docMk/>
            <pc:sldMk cId="3238164803" sldId="263"/>
            <ac:picMk id="3" creationId="{A0B47F7C-9CB4-2D20-B7EA-1ACC0B56E6C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7/19/2022</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5619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0604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8540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5299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0543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0002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14263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11638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99772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7603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6105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0758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6941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0194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9514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2114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619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7/19/2022</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256722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300B3-0816-A7C4-C341-8E745A829DD5}"/>
              </a:ext>
            </a:extLst>
          </p:cNvPr>
          <p:cNvSpPr>
            <a:spLocks noGrp="1"/>
          </p:cNvSpPr>
          <p:nvPr>
            <p:ph type="ctrTitle"/>
          </p:nvPr>
        </p:nvSpPr>
        <p:spPr>
          <a:xfrm>
            <a:off x="4089399" y="4617156"/>
            <a:ext cx="7413623" cy="843849"/>
          </a:xfrm>
        </p:spPr>
        <p:txBody>
          <a:bodyPr>
            <a:normAutofit/>
          </a:bodyPr>
          <a:lstStyle/>
          <a:p>
            <a:r>
              <a:rPr lang="en-MY" sz="4800" dirty="0"/>
              <a:t>Takaful in Africa</a:t>
            </a:r>
          </a:p>
        </p:txBody>
      </p:sp>
      <p:sp>
        <p:nvSpPr>
          <p:cNvPr id="3" name="Subtitle 2">
            <a:extLst>
              <a:ext uri="{FF2B5EF4-FFF2-40B4-BE49-F238E27FC236}">
                <a16:creationId xmlns:a16="http://schemas.microsoft.com/office/drawing/2014/main" id="{32F52B4F-F44C-0CAC-D8BC-E3C11DC0DF7A}"/>
              </a:ext>
            </a:extLst>
          </p:cNvPr>
          <p:cNvSpPr>
            <a:spLocks noGrp="1"/>
          </p:cNvSpPr>
          <p:nvPr>
            <p:ph type="subTitle" idx="1"/>
          </p:nvPr>
        </p:nvSpPr>
        <p:spPr>
          <a:xfrm>
            <a:off x="4515377" y="5461005"/>
            <a:ext cx="6987645" cy="423328"/>
          </a:xfrm>
        </p:spPr>
        <p:txBody>
          <a:bodyPr>
            <a:normAutofit/>
          </a:bodyPr>
          <a:lstStyle/>
          <a:p>
            <a:r>
              <a:rPr lang="en-MY" sz="1800" dirty="0"/>
              <a:t>Huda Ahmed Yussuf (PhD)</a:t>
            </a:r>
          </a:p>
        </p:txBody>
      </p:sp>
      <p:pic>
        <p:nvPicPr>
          <p:cNvPr id="6" name="Picture 5" descr="Text&#10;&#10;Description automatically generated">
            <a:extLst>
              <a:ext uri="{FF2B5EF4-FFF2-40B4-BE49-F238E27FC236}">
                <a16:creationId xmlns:a16="http://schemas.microsoft.com/office/drawing/2014/main" id="{141BF986-1628-C31E-85A3-10E795F5C8CE}"/>
              </a:ext>
            </a:extLst>
          </p:cNvPr>
          <p:cNvPicPr>
            <a:picLocks noChangeAspect="1"/>
          </p:cNvPicPr>
          <p:nvPr/>
        </p:nvPicPr>
        <p:blipFill rotWithShape="1">
          <a:blip r:embed="rId3"/>
          <a:srcRect t="3310" r="1" b="1"/>
          <a:stretch/>
        </p:blipFill>
        <p:spPr>
          <a:xfrm>
            <a:off x="3967843" y="608014"/>
            <a:ext cx="7487555" cy="3728438"/>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52746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7985E-C719-E02D-F137-CF4D187F8A9C}"/>
              </a:ext>
            </a:extLst>
          </p:cNvPr>
          <p:cNvSpPr>
            <a:spLocks noGrp="1"/>
          </p:cNvSpPr>
          <p:nvPr>
            <p:ph type="title"/>
          </p:nvPr>
        </p:nvSpPr>
        <p:spPr/>
        <p:txBody>
          <a:bodyPr>
            <a:normAutofit/>
          </a:bodyPr>
          <a:lstStyle/>
          <a:p>
            <a:r>
              <a:rPr lang="en-MY"/>
              <a:t>Takaful Definition</a:t>
            </a:r>
            <a:endParaRPr lang="en-MY" dirty="0"/>
          </a:p>
        </p:txBody>
      </p:sp>
      <p:sp>
        <p:nvSpPr>
          <p:cNvPr id="3" name="Content Placeholder 2">
            <a:extLst>
              <a:ext uri="{FF2B5EF4-FFF2-40B4-BE49-F238E27FC236}">
                <a16:creationId xmlns:a16="http://schemas.microsoft.com/office/drawing/2014/main" id="{C488E358-805F-171B-ADAA-34E78CB8C92F}"/>
              </a:ext>
            </a:extLst>
          </p:cNvPr>
          <p:cNvSpPr>
            <a:spLocks noGrp="1"/>
          </p:cNvSpPr>
          <p:nvPr>
            <p:ph idx="1"/>
          </p:nvPr>
        </p:nvSpPr>
        <p:spPr>
          <a:xfrm>
            <a:off x="5998234" y="2306129"/>
            <a:ext cx="5957977" cy="3973902"/>
          </a:xfrm>
        </p:spPr>
        <p:txBody>
          <a:bodyPr anchor="t">
            <a:normAutofit fontScale="77500" lnSpcReduction="20000"/>
          </a:bodyPr>
          <a:lstStyle/>
          <a:p>
            <a:pPr algn="l"/>
            <a:r>
              <a:rPr lang="en-GB" sz="2300" b="0" i="0" u="none" strike="noStrike" baseline="0">
                <a:solidFill>
                  <a:srgbClr val="212125"/>
                </a:solidFill>
                <a:latin typeface="Arial" panose="020B0604020202020204" pitchFamily="34" charset="0"/>
                <a:cs typeface="Arial" panose="020B0604020202020204" pitchFamily="34" charset="0"/>
              </a:rPr>
              <a:t>Insurance in Islam has existed since the early second century of the Islamic era when Muslim Arabs expanding trade into Asia mutually agreed to contribute to a fund to cover mishaps or robberies along the numerous sea voyages. Muslim jurists concluded that insurance in Islam should be based on principles of mutuality and cooperation and encompass the elements of shared responsibility, joint indemnity, common interest and solidarity.</a:t>
            </a:r>
          </a:p>
          <a:p>
            <a:pPr marL="0" indent="0" algn="l">
              <a:buNone/>
            </a:pPr>
            <a:endParaRPr lang="en-GB" sz="2300" spc="-5">
              <a:latin typeface="Arial" panose="020B0604020202020204" pitchFamily="34" charset="0"/>
              <a:cs typeface="Arial" panose="020B0604020202020204" pitchFamily="34" charset="0"/>
            </a:endParaRPr>
          </a:p>
          <a:p>
            <a:r>
              <a:rPr lang="en-GB" sz="2300" spc="-5">
                <a:latin typeface="Arial" panose="020B0604020202020204" pitchFamily="34" charset="0"/>
                <a:cs typeface="Arial" panose="020B0604020202020204" pitchFamily="34" charset="0"/>
              </a:rPr>
              <a:t>Takaful </a:t>
            </a:r>
            <a:r>
              <a:rPr lang="en-GB" sz="2300">
                <a:latin typeface="Arial" panose="020B0604020202020204" pitchFamily="34" charset="0"/>
                <a:cs typeface="Arial" panose="020B0604020202020204" pitchFamily="34" charset="0"/>
              </a:rPr>
              <a:t>means an arrangement based on </a:t>
            </a:r>
            <a:r>
              <a:rPr lang="en-GB" sz="2300" spc="-5">
                <a:latin typeface="Arial" panose="020B0604020202020204" pitchFamily="34" charset="0"/>
                <a:cs typeface="Arial" panose="020B0604020202020204" pitchFamily="34" charset="0"/>
              </a:rPr>
              <a:t>mutual  assistance </a:t>
            </a:r>
            <a:r>
              <a:rPr lang="en-GB" sz="2300">
                <a:latin typeface="Arial" panose="020B0604020202020204" pitchFamily="34" charset="0"/>
                <a:cs typeface="Arial" panose="020B0604020202020204" pitchFamily="34" charset="0"/>
              </a:rPr>
              <a:t>under which </a:t>
            </a:r>
            <a:r>
              <a:rPr lang="en-GB" sz="2300" spc="-5">
                <a:latin typeface="Arial" panose="020B0604020202020204" pitchFamily="34" charset="0"/>
                <a:cs typeface="Arial" panose="020B0604020202020204" pitchFamily="34" charset="0"/>
              </a:rPr>
              <a:t>takaful participants </a:t>
            </a:r>
            <a:r>
              <a:rPr lang="en-GB" sz="2300">
                <a:latin typeface="Arial" panose="020B0604020202020204" pitchFamily="34" charset="0"/>
                <a:cs typeface="Arial" panose="020B0604020202020204" pitchFamily="34" charset="0"/>
              </a:rPr>
              <a:t>agree </a:t>
            </a:r>
            <a:r>
              <a:rPr lang="en-GB" sz="2300" spc="-5">
                <a:latin typeface="Arial" panose="020B0604020202020204" pitchFamily="34" charset="0"/>
                <a:cs typeface="Arial" panose="020B0604020202020204" pitchFamily="34" charset="0"/>
              </a:rPr>
              <a:t>to  contribute to </a:t>
            </a:r>
            <a:r>
              <a:rPr lang="en-GB" sz="2300">
                <a:latin typeface="Arial" panose="020B0604020202020204" pitchFamily="34" charset="0"/>
                <a:cs typeface="Arial" panose="020B0604020202020204" pitchFamily="34" charset="0"/>
              </a:rPr>
              <a:t>a common </a:t>
            </a:r>
            <a:r>
              <a:rPr lang="en-GB" sz="2300" spc="-5">
                <a:latin typeface="Arial" panose="020B0604020202020204" pitchFamily="34" charset="0"/>
                <a:cs typeface="Arial" panose="020B0604020202020204" pitchFamily="34" charset="0"/>
              </a:rPr>
              <a:t>fund </a:t>
            </a:r>
            <a:r>
              <a:rPr lang="en-GB" sz="2300">
                <a:latin typeface="Arial" panose="020B0604020202020204" pitchFamily="34" charset="0"/>
                <a:cs typeface="Arial" panose="020B0604020202020204" pitchFamily="34" charset="0"/>
              </a:rPr>
              <a:t>providing </a:t>
            </a:r>
            <a:r>
              <a:rPr lang="en-GB" sz="2300" spc="-5">
                <a:latin typeface="Arial" panose="020B0604020202020204" pitchFamily="34" charset="0"/>
                <a:cs typeface="Arial" panose="020B0604020202020204" pitchFamily="34" charset="0"/>
              </a:rPr>
              <a:t>for mutual  financial benefits </a:t>
            </a:r>
            <a:r>
              <a:rPr lang="en-GB" sz="2300">
                <a:latin typeface="Arial" panose="020B0604020202020204" pitchFamily="34" charset="0"/>
                <a:cs typeface="Arial" panose="020B0604020202020204" pitchFamily="34" charset="0"/>
              </a:rPr>
              <a:t>payable </a:t>
            </a:r>
            <a:r>
              <a:rPr lang="en-GB" sz="2300" spc="-5">
                <a:latin typeface="Arial" panose="020B0604020202020204" pitchFamily="34" charset="0"/>
                <a:cs typeface="Arial" panose="020B0604020202020204" pitchFamily="34" charset="0"/>
              </a:rPr>
              <a:t>to the takaful participant </a:t>
            </a:r>
            <a:r>
              <a:rPr lang="en-GB" sz="2300">
                <a:latin typeface="Arial" panose="020B0604020202020204" pitchFamily="34" charset="0"/>
                <a:cs typeface="Arial" panose="020B0604020202020204" pitchFamily="34" charset="0"/>
              </a:rPr>
              <a:t>or  </a:t>
            </a:r>
            <a:r>
              <a:rPr lang="en-GB" sz="2300" spc="-5">
                <a:latin typeface="Arial" panose="020B0604020202020204" pitchFamily="34" charset="0"/>
                <a:cs typeface="Arial" panose="020B0604020202020204" pitchFamily="34" charset="0"/>
              </a:rPr>
              <a:t>to their beneficiaries </a:t>
            </a:r>
            <a:r>
              <a:rPr lang="en-GB" sz="2300">
                <a:latin typeface="Arial" panose="020B0604020202020204" pitchFamily="34" charset="0"/>
                <a:cs typeface="Arial" panose="020B0604020202020204" pitchFamily="34" charset="0"/>
              </a:rPr>
              <a:t>on </a:t>
            </a:r>
            <a:r>
              <a:rPr lang="en-GB" sz="2300" spc="-5">
                <a:latin typeface="Arial" panose="020B0604020202020204" pitchFamily="34" charset="0"/>
                <a:cs typeface="Arial" panose="020B0604020202020204" pitchFamily="34" charset="0"/>
              </a:rPr>
              <a:t>the </a:t>
            </a:r>
            <a:r>
              <a:rPr lang="en-GB" sz="2300">
                <a:latin typeface="Arial" panose="020B0604020202020204" pitchFamily="34" charset="0"/>
                <a:cs typeface="Arial" panose="020B0604020202020204" pitchFamily="34" charset="0"/>
              </a:rPr>
              <a:t>occurrence of pre-agreed  </a:t>
            </a:r>
            <a:r>
              <a:rPr lang="en-GB" sz="2300" spc="-5">
                <a:latin typeface="Arial" panose="020B0604020202020204" pitchFamily="34" charset="0"/>
                <a:cs typeface="Arial" panose="020B0604020202020204" pitchFamily="34" charset="0"/>
              </a:rPr>
              <a:t>events.</a:t>
            </a:r>
            <a:endParaRPr lang="en-GB" sz="2300">
              <a:latin typeface="Arial" panose="020B0604020202020204" pitchFamily="34" charset="0"/>
              <a:cs typeface="Arial" panose="020B0604020202020204" pitchFamily="34" charset="0"/>
            </a:endParaRPr>
          </a:p>
          <a:p>
            <a:endParaRPr lang="en-MY" sz="2200" dirty="0"/>
          </a:p>
        </p:txBody>
      </p:sp>
      <p:pic>
        <p:nvPicPr>
          <p:cNvPr id="5" name="Picture 4" descr="A picture containing text, grass&#10;&#10;Description automatically generated">
            <a:extLst>
              <a:ext uri="{FF2B5EF4-FFF2-40B4-BE49-F238E27FC236}">
                <a16:creationId xmlns:a16="http://schemas.microsoft.com/office/drawing/2014/main" id="{3E6B2127-9B03-B637-754D-7FF38D0CB5F8}"/>
              </a:ext>
            </a:extLst>
          </p:cNvPr>
          <p:cNvPicPr>
            <a:picLocks noChangeAspect="1"/>
          </p:cNvPicPr>
          <p:nvPr/>
        </p:nvPicPr>
        <p:blipFill>
          <a:blip r:embed="rId3"/>
          <a:stretch>
            <a:fillRect/>
          </a:stretch>
        </p:blipFill>
        <p:spPr>
          <a:xfrm>
            <a:off x="1652155" y="3059639"/>
            <a:ext cx="3959211" cy="2415118"/>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172218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23A66-2E49-9C34-B5DF-F0F1EF88FEBC}"/>
              </a:ext>
            </a:extLst>
          </p:cNvPr>
          <p:cNvSpPr>
            <a:spLocks noGrp="1"/>
          </p:cNvSpPr>
          <p:nvPr>
            <p:ph type="title"/>
          </p:nvPr>
        </p:nvSpPr>
        <p:spPr>
          <a:xfrm>
            <a:off x="1484311" y="1081548"/>
            <a:ext cx="3333495" cy="1504335"/>
          </a:xfrm>
        </p:spPr>
        <p:txBody>
          <a:bodyPr>
            <a:normAutofit/>
          </a:bodyPr>
          <a:lstStyle/>
          <a:p>
            <a:r>
              <a:rPr lang="en-MY" sz="2400"/>
              <a:t>Insurance Demand in Africa</a:t>
            </a:r>
          </a:p>
        </p:txBody>
      </p:sp>
      <p:sp>
        <p:nvSpPr>
          <p:cNvPr id="3" name="Content Placeholder 2">
            <a:extLst>
              <a:ext uri="{FF2B5EF4-FFF2-40B4-BE49-F238E27FC236}">
                <a16:creationId xmlns:a16="http://schemas.microsoft.com/office/drawing/2014/main" id="{DFC324A9-9EE7-FE37-1CEB-5B4058C807EF}"/>
              </a:ext>
            </a:extLst>
          </p:cNvPr>
          <p:cNvSpPr>
            <a:spLocks noGrp="1"/>
          </p:cNvSpPr>
          <p:nvPr>
            <p:ph idx="1"/>
          </p:nvPr>
        </p:nvSpPr>
        <p:spPr>
          <a:xfrm>
            <a:off x="983412" y="2242869"/>
            <a:ext cx="4209690" cy="3772618"/>
          </a:xfrm>
        </p:spPr>
        <p:txBody>
          <a:bodyPr anchor="t">
            <a:normAutofit fontScale="70000" lnSpcReduction="20000"/>
          </a:bodyPr>
          <a:lstStyle/>
          <a:p>
            <a:r>
              <a:rPr lang="en-MY" sz="1800" dirty="0">
                <a:effectLst/>
                <a:latin typeface="UnitPro-Light"/>
                <a:ea typeface="Calibri" panose="020F0502020204030204" pitchFamily="34" charset="0"/>
                <a:cs typeface="UnitPro-Light"/>
              </a:rPr>
              <a:t>In 2019, Africa’s insurance premiums were valued at $68.15 billion. </a:t>
            </a:r>
            <a:r>
              <a:rPr lang="en-MY" sz="1800" dirty="0">
                <a:effectLst/>
                <a:latin typeface="Calibri" panose="020F0502020204030204" pitchFamily="34" charset="0"/>
                <a:ea typeface="Calibri" panose="020F0502020204030204" pitchFamily="34" charset="0"/>
                <a:cs typeface="Arial" panose="020B0604020202020204" pitchFamily="34" charset="0"/>
              </a:rPr>
              <a:t>In 2019 Africa’s largest insurance market was South Africa, which accounts for approximately 69% of total premiums, followed by Morocco (6.6%), Kenya (3.3%), Egypt (2.8%) and Nigeria (2.4%)</a:t>
            </a:r>
          </a:p>
          <a:p>
            <a:r>
              <a:rPr lang="en-MY" sz="1800" dirty="0">
                <a:effectLst/>
                <a:latin typeface="BrownPro-Regular"/>
                <a:ea typeface="Calibri" panose="020F0502020204030204" pitchFamily="34" charset="0"/>
                <a:cs typeface="BrownPro-Regular"/>
              </a:rPr>
              <a:t>With the exception of South Africa, insurance coverage in Africa is still very low, particularly in retail markets. Compared to the global average rate of 3.3 %, Africa’s non-life insurance penetration (premiums divided by GDP) in 2020 was only 1.8 %.</a:t>
            </a:r>
          </a:p>
          <a:p>
            <a:r>
              <a:rPr lang="en-MY" sz="1800" dirty="0">
                <a:effectLst/>
                <a:latin typeface="UnitPro-Light"/>
                <a:ea typeface="Calibri" panose="020F0502020204030204" pitchFamily="34" charset="0"/>
                <a:cs typeface="UnitPro-Light"/>
              </a:rPr>
              <a:t>An ‘insurance culture’ does not yet exist in Africa, as most people have not been exposed to services that would credibly protect them against future loss. </a:t>
            </a:r>
          </a:p>
          <a:p>
            <a:pPr>
              <a:lnSpc>
                <a:spcPct val="107000"/>
              </a:lnSpc>
              <a:spcAft>
                <a:spcPts val="800"/>
              </a:spcAft>
            </a:pPr>
            <a:r>
              <a:rPr lang="en-MY" sz="1800" dirty="0">
                <a:effectLst/>
                <a:latin typeface="UnitPro-Light"/>
                <a:ea typeface="Calibri" panose="020F0502020204030204" pitchFamily="34" charset="0"/>
                <a:cs typeface="UnitPro-Light"/>
              </a:rPr>
              <a:t>Research indicates that most Africans do not trust either the financial ability or willingness of insurance companies to follow through with claims settlements99</a:t>
            </a:r>
            <a:endParaRPr lang="en-MY"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MY" sz="1800" dirty="0">
                <a:effectLst/>
                <a:latin typeface="UnitPro-Light"/>
                <a:ea typeface="Calibri" panose="020F0502020204030204" pitchFamily="34" charset="0"/>
                <a:cs typeface="UnitPro-Light"/>
              </a:rPr>
              <a:t> </a:t>
            </a:r>
            <a:endParaRPr lang="en-MY" sz="1800" dirty="0">
              <a:effectLst/>
              <a:latin typeface="Calibri" panose="020F0502020204030204" pitchFamily="34" charset="0"/>
              <a:ea typeface="Calibri" panose="020F0502020204030204" pitchFamily="34" charset="0"/>
              <a:cs typeface="Arial" panose="020B0604020202020204" pitchFamily="34" charset="0"/>
            </a:endParaRPr>
          </a:p>
          <a:p>
            <a:endParaRPr lang="en-MY" sz="1800" dirty="0">
              <a:effectLst/>
              <a:latin typeface="BrownPro-Regular"/>
              <a:ea typeface="Calibri" panose="020F0502020204030204" pitchFamily="34" charset="0"/>
              <a:cs typeface="BrownPro-Regular"/>
            </a:endParaRPr>
          </a:p>
          <a:p>
            <a:endParaRPr lang="en-MY" sz="1800" dirty="0">
              <a:effectLst/>
              <a:latin typeface="Calibri" panose="020F0502020204030204" pitchFamily="34" charset="0"/>
              <a:ea typeface="Calibri" panose="020F0502020204030204" pitchFamily="34" charset="0"/>
              <a:cs typeface="Arial" panose="020B0604020202020204" pitchFamily="34" charset="0"/>
            </a:endParaRPr>
          </a:p>
          <a:p>
            <a:endParaRPr lang="en-MY" sz="1800" dirty="0">
              <a:effectLst/>
              <a:latin typeface="Calibri" panose="020F0502020204030204" pitchFamily="34" charset="0"/>
              <a:ea typeface="Calibri" panose="020F0502020204030204" pitchFamily="34" charset="0"/>
              <a:cs typeface="Arial" panose="020B0604020202020204" pitchFamily="34" charset="0"/>
            </a:endParaRPr>
          </a:p>
          <a:p>
            <a:endParaRPr lang="en-MY" sz="1600" dirty="0"/>
          </a:p>
        </p:txBody>
      </p:sp>
      <p:pic>
        <p:nvPicPr>
          <p:cNvPr id="5" name="Picture 4" descr="Map&#10;&#10;Description automatically generated">
            <a:extLst>
              <a:ext uri="{FF2B5EF4-FFF2-40B4-BE49-F238E27FC236}">
                <a16:creationId xmlns:a16="http://schemas.microsoft.com/office/drawing/2014/main" id="{20E53BCF-BF8E-F5C9-89D8-66792F8186C5}"/>
              </a:ext>
            </a:extLst>
          </p:cNvPr>
          <p:cNvPicPr>
            <a:picLocks noChangeAspect="1"/>
          </p:cNvPicPr>
          <p:nvPr/>
        </p:nvPicPr>
        <p:blipFill>
          <a:blip r:embed="rId3"/>
          <a:stretch>
            <a:fillRect/>
          </a:stretch>
        </p:blipFill>
        <p:spPr>
          <a:xfrm>
            <a:off x="5444708" y="685799"/>
            <a:ext cx="5875640" cy="5053050"/>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928066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0E64B-337B-825D-00F2-647D0BC7BBD3}"/>
              </a:ext>
            </a:extLst>
          </p:cNvPr>
          <p:cNvSpPr>
            <a:spLocks noGrp="1"/>
          </p:cNvSpPr>
          <p:nvPr>
            <p:ph type="title"/>
          </p:nvPr>
        </p:nvSpPr>
        <p:spPr>
          <a:xfrm>
            <a:off x="1708597" y="489201"/>
            <a:ext cx="3333495" cy="1504335"/>
          </a:xfrm>
        </p:spPr>
        <p:txBody>
          <a:bodyPr>
            <a:normAutofit/>
          </a:bodyPr>
          <a:lstStyle/>
          <a:p>
            <a:r>
              <a:rPr lang="en-MY" sz="2400" dirty="0"/>
              <a:t>African Economic Status and Insurance</a:t>
            </a:r>
          </a:p>
        </p:txBody>
      </p:sp>
      <p:sp>
        <p:nvSpPr>
          <p:cNvPr id="3" name="Content Placeholder 2">
            <a:extLst>
              <a:ext uri="{FF2B5EF4-FFF2-40B4-BE49-F238E27FC236}">
                <a16:creationId xmlns:a16="http://schemas.microsoft.com/office/drawing/2014/main" id="{EA169526-E33F-51E8-AED8-1E33AE636F23}"/>
              </a:ext>
            </a:extLst>
          </p:cNvPr>
          <p:cNvSpPr>
            <a:spLocks noGrp="1"/>
          </p:cNvSpPr>
          <p:nvPr>
            <p:ph idx="1"/>
          </p:nvPr>
        </p:nvSpPr>
        <p:spPr>
          <a:xfrm>
            <a:off x="1236454" y="1993536"/>
            <a:ext cx="4272950" cy="4234735"/>
          </a:xfrm>
        </p:spPr>
        <p:txBody>
          <a:bodyPr anchor="t">
            <a:normAutofit fontScale="55000" lnSpcReduction="20000"/>
          </a:bodyPr>
          <a:lstStyle/>
          <a:p>
            <a:pPr>
              <a:lnSpc>
                <a:spcPct val="90000"/>
              </a:lnSpc>
            </a:pPr>
            <a:r>
              <a:rPr lang="en-MY" sz="2600" dirty="0">
                <a:effectLst/>
                <a:latin typeface="Arial" panose="020B0604020202020204" pitchFamily="34" charset="0"/>
                <a:ea typeface="Calibri" panose="020F0502020204030204" pitchFamily="34" charset="0"/>
                <a:cs typeface="Arial" panose="020B0604020202020204" pitchFamily="34" charset="0"/>
              </a:rPr>
              <a:t>The African continent carries the second highest natural disaster risk of all continents, well above the world average and Asia, a continent often assumed to have a very high disaster risk. However, a closer look at the differences reveals that in Africa, vulnerability is much more important as a risk factor than exposure, with both vulnerability and the lack of adaptive capacity particularly low compared to other countries worldwide</a:t>
            </a:r>
          </a:p>
          <a:p>
            <a:pPr algn="l"/>
            <a:r>
              <a:rPr lang="en-GB" sz="2600" b="0" i="0" u="none" strike="noStrike" baseline="0" dirty="0">
                <a:latin typeface="Arial" panose="020B0604020202020204" pitchFamily="34" charset="0"/>
                <a:cs typeface="Arial" panose="020B0604020202020204" pitchFamily="34" charset="0"/>
              </a:rPr>
              <a:t>education, dependency ratio and health expenditure as the significant demographic determinants of life insurance. </a:t>
            </a:r>
          </a:p>
          <a:p>
            <a:pPr algn="l"/>
            <a:r>
              <a:rPr lang="en-GB" sz="2600" b="0" i="0" u="none" strike="noStrike" baseline="0" dirty="0">
                <a:latin typeface="Arial" panose="020B0604020202020204" pitchFamily="34" charset="0"/>
                <a:cs typeface="Arial" panose="020B0604020202020204" pitchFamily="34" charset="0"/>
              </a:rPr>
              <a:t>With respect to the financial variables, financial development was found to be the main driver of life insurance consumption in Africa. </a:t>
            </a:r>
          </a:p>
          <a:p>
            <a:pPr algn="l"/>
            <a:r>
              <a:rPr lang="en-GB" sz="2600" b="0" i="0" u="none" strike="noStrike" baseline="0" dirty="0">
                <a:latin typeface="Arial" panose="020B0604020202020204" pitchFamily="34" charset="0"/>
                <a:cs typeface="Arial" panose="020B0604020202020204" pitchFamily="34" charset="0"/>
              </a:rPr>
              <a:t>Additionally, we find that increases in per capita income results in a decline in </a:t>
            </a:r>
            <a:r>
              <a:rPr lang="en-MY" sz="2600" b="0" i="0" u="none" strike="noStrike" baseline="0" dirty="0">
                <a:latin typeface="Arial" panose="020B0604020202020204" pitchFamily="34" charset="0"/>
                <a:cs typeface="Arial" panose="020B0604020202020204" pitchFamily="34" charset="0"/>
              </a:rPr>
              <a:t>the life insurance consumption.</a:t>
            </a:r>
            <a:endParaRPr lang="en-MY" sz="2600" dirty="0">
              <a:effectLst/>
              <a:latin typeface="Arial" panose="020B0604020202020204" pitchFamily="34" charset="0"/>
              <a:ea typeface="Calibri" panose="020F0502020204030204" pitchFamily="34" charset="0"/>
              <a:cs typeface="Arial" panose="020B0604020202020204" pitchFamily="34" charset="0"/>
            </a:endParaRPr>
          </a:p>
          <a:p>
            <a:pPr>
              <a:lnSpc>
                <a:spcPct val="90000"/>
              </a:lnSpc>
            </a:pPr>
            <a:endParaRPr lang="en-MY" sz="2600" dirty="0">
              <a:effectLst/>
              <a:latin typeface="Arial" panose="020B0604020202020204" pitchFamily="34" charset="0"/>
              <a:ea typeface="Calibri" panose="020F0502020204030204" pitchFamily="34" charset="0"/>
              <a:cs typeface="Arial" panose="020B0604020202020204" pitchFamily="34" charset="0"/>
            </a:endParaRPr>
          </a:p>
          <a:p>
            <a:pPr>
              <a:lnSpc>
                <a:spcPct val="90000"/>
              </a:lnSpc>
            </a:pPr>
            <a:endParaRPr lang="en-MY" sz="1500" dirty="0"/>
          </a:p>
        </p:txBody>
      </p:sp>
      <p:pic>
        <p:nvPicPr>
          <p:cNvPr id="5" name="Picture 4" descr="Map&#10;&#10;Description automatically generated">
            <a:extLst>
              <a:ext uri="{FF2B5EF4-FFF2-40B4-BE49-F238E27FC236}">
                <a16:creationId xmlns:a16="http://schemas.microsoft.com/office/drawing/2014/main" id="{768ECAEB-6EBC-D282-418F-20DB1C731BA9}"/>
              </a:ext>
            </a:extLst>
          </p:cNvPr>
          <p:cNvPicPr>
            <a:picLocks noChangeAspect="1"/>
          </p:cNvPicPr>
          <p:nvPr/>
        </p:nvPicPr>
        <p:blipFill>
          <a:blip r:embed="rId3"/>
          <a:stretch>
            <a:fillRect/>
          </a:stretch>
        </p:blipFill>
        <p:spPr>
          <a:xfrm>
            <a:off x="5757567" y="685799"/>
            <a:ext cx="5249922" cy="5053050"/>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565327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58B64-33F6-D5E0-66DD-95228DFA4A79}"/>
              </a:ext>
            </a:extLst>
          </p:cNvPr>
          <p:cNvSpPr>
            <a:spLocks noGrp="1"/>
          </p:cNvSpPr>
          <p:nvPr>
            <p:ph type="title"/>
          </p:nvPr>
        </p:nvSpPr>
        <p:spPr>
          <a:xfrm>
            <a:off x="1484311" y="1081548"/>
            <a:ext cx="3333495" cy="1504335"/>
          </a:xfrm>
        </p:spPr>
        <p:txBody>
          <a:bodyPr>
            <a:normAutofit fontScale="90000"/>
          </a:bodyPr>
          <a:lstStyle/>
          <a:p>
            <a:r>
              <a:rPr lang="en-MY" sz="3600" dirty="0"/>
              <a:t>Muslim Population in Africa</a:t>
            </a:r>
          </a:p>
        </p:txBody>
      </p:sp>
      <p:sp>
        <p:nvSpPr>
          <p:cNvPr id="30" name="Content Placeholder 2">
            <a:extLst>
              <a:ext uri="{FF2B5EF4-FFF2-40B4-BE49-F238E27FC236}">
                <a16:creationId xmlns:a16="http://schemas.microsoft.com/office/drawing/2014/main" id="{670CD951-7E91-75BB-8C04-9349EDFC947E}"/>
              </a:ext>
            </a:extLst>
          </p:cNvPr>
          <p:cNvSpPr>
            <a:spLocks noGrp="1"/>
          </p:cNvSpPr>
          <p:nvPr>
            <p:ph idx="1"/>
          </p:nvPr>
        </p:nvSpPr>
        <p:spPr>
          <a:xfrm>
            <a:off x="1167220" y="2814483"/>
            <a:ext cx="3650585" cy="3254478"/>
          </a:xfrm>
        </p:spPr>
        <p:txBody>
          <a:bodyPr anchor="t">
            <a:normAutofit/>
          </a:bodyPr>
          <a:lstStyle/>
          <a:p>
            <a:r>
              <a:rPr lang="en-MY" sz="1600" dirty="0"/>
              <a:t>Africa has approximately 40% Muslims</a:t>
            </a:r>
          </a:p>
          <a:p>
            <a:pPr lvl="1"/>
            <a:r>
              <a:rPr lang="en-MY" sz="1600" dirty="0" err="1"/>
              <a:t>Nothern</a:t>
            </a:r>
            <a:r>
              <a:rPr lang="en-MY" sz="1600" dirty="0"/>
              <a:t> Africa  --90%</a:t>
            </a:r>
          </a:p>
          <a:p>
            <a:pPr lvl="1"/>
            <a:r>
              <a:rPr lang="en-MY" sz="1600" dirty="0"/>
              <a:t>West Africa ---55%</a:t>
            </a:r>
          </a:p>
          <a:p>
            <a:pPr lvl="1"/>
            <a:r>
              <a:rPr lang="en-MY" sz="1600" dirty="0"/>
              <a:t>Upper Central Africa –45%</a:t>
            </a:r>
          </a:p>
          <a:p>
            <a:pPr lvl="1"/>
            <a:r>
              <a:rPr lang="en-MY" sz="1600" dirty="0"/>
              <a:t>Lower Central –11%</a:t>
            </a:r>
          </a:p>
          <a:p>
            <a:pPr lvl="1"/>
            <a:r>
              <a:rPr lang="en-MY" sz="1600" dirty="0"/>
              <a:t>Horn of Africa –31%</a:t>
            </a:r>
          </a:p>
          <a:p>
            <a:pPr lvl="1"/>
            <a:r>
              <a:rPr lang="en-MY" sz="1600" dirty="0"/>
              <a:t>Southern  Africa –5%</a:t>
            </a:r>
          </a:p>
          <a:p>
            <a:pPr lvl="1"/>
            <a:endParaRPr lang="en-MY" sz="1200" dirty="0"/>
          </a:p>
        </p:txBody>
      </p:sp>
      <p:pic>
        <p:nvPicPr>
          <p:cNvPr id="5" name="Picture 4">
            <a:extLst>
              <a:ext uri="{FF2B5EF4-FFF2-40B4-BE49-F238E27FC236}">
                <a16:creationId xmlns:a16="http://schemas.microsoft.com/office/drawing/2014/main" id="{1A9BCC22-98E5-AB21-E6FE-0CCFC22BE924}"/>
              </a:ext>
            </a:extLst>
          </p:cNvPr>
          <p:cNvPicPr>
            <a:picLocks noChangeAspect="1"/>
          </p:cNvPicPr>
          <p:nvPr/>
        </p:nvPicPr>
        <p:blipFill>
          <a:blip r:embed="rId3"/>
          <a:stretch>
            <a:fillRect/>
          </a:stretch>
        </p:blipFill>
        <p:spPr>
          <a:xfrm>
            <a:off x="4881071" y="759539"/>
            <a:ext cx="6951528" cy="5700253"/>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528076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55D1E-5D74-5C67-23A5-93121899ECB4}"/>
              </a:ext>
            </a:extLst>
          </p:cNvPr>
          <p:cNvSpPr>
            <a:spLocks noGrp="1"/>
          </p:cNvSpPr>
          <p:nvPr>
            <p:ph type="title"/>
          </p:nvPr>
        </p:nvSpPr>
        <p:spPr>
          <a:xfrm>
            <a:off x="1455556" y="0"/>
            <a:ext cx="10018713" cy="1022230"/>
          </a:xfrm>
        </p:spPr>
        <p:txBody>
          <a:bodyPr/>
          <a:lstStyle/>
          <a:p>
            <a:r>
              <a:rPr lang="en-MY" dirty="0"/>
              <a:t>Status of Takaful in Africa</a:t>
            </a:r>
          </a:p>
        </p:txBody>
      </p:sp>
      <p:sp>
        <p:nvSpPr>
          <p:cNvPr id="3" name="Content Placeholder 2">
            <a:extLst>
              <a:ext uri="{FF2B5EF4-FFF2-40B4-BE49-F238E27FC236}">
                <a16:creationId xmlns:a16="http://schemas.microsoft.com/office/drawing/2014/main" id="{CC5FE455-B3FD-1A40-BE9F-D0D41930E4A9}"/>
              </a:ext>
            </a:extLst>
          </p:cNvPr>
          <p:cNvSpPr>
            <a:spLocks noGrp="1"/>
          </p:cNvSpPr>
          <p:nvPr>
            <p:ph idx="1"/>
          </p:nvPr>
        </p:nvSpPr>
        <p:spPr>
          <a:xfrm>
            <a:off x="1218632" y="980538"/>
            <a:ext cx="9754736" cy="1167440"/>
          </a:xfrm>
        </p:spPr>
        <p:txBody>
          <a:bodyPr/>
          <a:lstStyle/>
          <a:p>
            <a:r>
              <a:rPr lang="en-MY" dirty="0"/>
              <a:t>Sudan was the first country to establish Takaful Company in1976 and now Africa has total 51 Takaful Operators out of 336 Operators world wide.</a:t>
            </a:r>
          </a:p>
          <a:p>
            <a:endParaRPr lang="en-MY" dirty="0"/>
          </a:p>
        </p:txBody>
      </p:sp>
      <p:graphicFrame>
        <p:nvGraphicFramePr>
          <p:cNvPr id="4" name="Table 4">
            <a:extLst>
              <a:ext uri="{FF2B5EF4-FFF2-40B4-BE49-F238E27FC236}">
                <a16:creationId xmlns:a16="http://schemas.microsoft.com/office/drawing/2014/main" id="{833D0AE1-26DA-C59C-7E62-59602CE2D41D}"/>
              </a:ext>
            </a:extLst>
          </p:cNvPr>
          <p:cNvGraphicFramePr>
            <a:graphicFrameLocks noGrp="1"/>
          </p:cNvGraphicFramePr>
          <p:nvPr>
            <p:extLst>
              <p:ext uri="{D42A27DB-BD31-4B8C-83A1-F6EECF244321}">
                <p14:modId xmlns:p14="http://schemas.microsoft.com/office/powerpoint/2010/main" val="4025160868"/>
              </p:ext>
            </p:extLst>
          </p:nvPr>
        </p:nvGraphicFramePr>
        <p:xfrm>
          <a:off x="1995577" y="1905002"/>
          <a:ext cx="9609827" cy="4765023"/>
        </p:xfrm>
        <a:graphic>
          <a:graphicData uri="http://schemas.openxmlformats.org/drawingml/2006/table">
            <a:tbl>
              <a:tblPr firstRow="1" bandRow="1">
                <a:tableStyleId>{5C22544A-7EE6-4342-B048-85BDC9FD1C3A}</a:tableStyleId>
              </a:tblPr>
              <a:tblGrid>
                <a:gridCol w="3203276">
                  <a:extLst>
                    <a:ext uri="{9D8B030D-6E8A-4147-A177-3AD203B41FA5}">
                      <a16:colId xmlns:a16="http://schemas.microsoft.com/office/drawing/2014/main" val="1051673283"/>
                    </a:ext>
                  </a:extLst>
                </a:gridCol>
                <a:gridCol w="2762876">
                  <a:extLst>
                    <a:ext uri="{9D8B030D-6E8A-4147-A177-3AD203B41FA5}">
                      <a16:colId xmlns:a16="http://schemas.microsoft.com/office/drawing/2014/main" val="3665389944"/>
                    </a:ext>
                  </a:extLst>
                </a:gridCol>
                <a:gridCol w="3643675">
                  <a:extLst>
                    <a:ext uri="{9D8B030D-6E8A-4147-A177-3AD203B41FA5}">
                      <a16:colId xmlns:a16="http://schemas.microsoft.com/office/drawing/2014/main" val="3139790721"/>
                    </a:ext>
                  </a:extLst>
                </a:gridCol>
              </a:tblGrid>
              <a:tr h="607400">
                <a:tc>
                  <a:txBody>
                    <a:bodyPr/>
                    <a:lstStyle/>
                    <a:p>
                      <a:r>
                        <a:rPr lang="en-MY" dirty="0"/>
                        <a:t>Region</a:t>
                      </a:r>
                    </a:p>
                  </a:txBody>
                  <a:tcPr/>
                </a:tc>
                <a:tc>
                  <a:txBody>
                    <a:bodyPr/>
                    <a:lstStyle/>
                    <a:p>
                      <a:r>
                        <a:rPr lang="en-MY" dirty="0"/>
                        <a:t>Presence of Takaful Operators</a:t>
                      </a:r>
                    </a:p>
                  </a:txBody>
                  <a:tcPr/>
                </a:tc>
                <a:tc>
                  <a:txBody>
                    <a:bodyPr/>
                    <a:lstStyle/>
                    <a:p>
                      <a:r>
                        <a:rPr lang="en-MY" dirty="0"/>
                        <a:t>Presence of Takaful Regulations</a:t>
                      </a:r>
                    </a:p>
                  </a:txBody>
                  <a:tcPr/>
                </a:tc>
                <a:extLst>
                  <a:ext uri="{0D108BD9-81ED-4DB2-BD59-A6C34878D82A}">
                    <a16:rowId xmlns:a16="http://schemas.microsoft.com/office/drawing/2014/main" val="412059854"/>
                  </a:ext>
                </a:extLst>
              </a:tr>
              <a:tr h="755422">
                <a:tc>
                  <a:txBody>
                    <a:bodyPr/>
                    <a:lstStyle/>
                    <a:p>
                      <a:r>
                        <a:rPr lang="en-MY" dirty="0"/>
                        <a:t>North Africa</a:t>
                      </a:r>
                    </a:p>
                  </a:txBody>
                  <a:tcPr/>
                </a:tc>
                <a:tc>
                  <a:txBody>
                    <a:bodyPr/>
                    <a:lstStyle/>
                    <a:p>
                      <a:r>
                        <a:rPr lang="en-MY" dirty="0"/>
                        <a:t>All</a:t>
                      </a:r>
                    </a:p>
                  </a:txBody>
                  <a:tcPr/>
                </a:tc>
                <a:tc>
                  <a:txBody>
                    <a:bodyPr/>
                    <a:lstStyle/>
                    <a:p>
                      <a:r>
                        <a:rPr lang="en-MY" dirty="0"/>
                        <a:t>All except Libya and Mauritania</a:t>
                      </a:r>
                    </a:p>
                  </a:txBody>
                  <a:tcPr/>
                </a:tc>
                <a:extLst>
                  <a:ext uri="{0D108BD9-81ED-4DB2-BD59-A6C34878D82A}">
                    <a16:rowId xmlns:a16="http://schemas.microsoft.com/office/drawing/2014/main" val="1137150969"/>
                  </a:ext>
                </a:extLst>
              </a:tr>
              <a:tr h="811568">
                <a:tc>
                  <a:txBody>
                    <a:bodyPr/>
                    <a:lstStyle/>
                    <a:p>
                      <a:r>
                        <a:rPr lang="en-MY" dirty="0"/>
                        <a:t>West Africa</a:t>
                      </a:r>
                    </a:p>
                  </a:txBody>
                  <a:tcPr/>
                </a:tc>
                <a:tc>
                  <a:txBody>
                    <a:bodyPr/>
                    <a:lstStyle/>
                    <a:p>
                      <a:r>
                        <a:rPr lang="en-MY" dirty="0"/>
                        <a:t>5 out 10</a:t>
                      </a:r>
                    </a:p>
                  </a:txBody>
                  <a:tcPr/>
                </a:tc>
                <a:tc>
                  <a:txBody>
                    <a:bodyPr/>
                    <a:lstStyle/>
                    <a:p>
                      <a:r>
                        <a:rPr lang="en-MY" dirty="0"/>
                        <a:t>Most are CIMA (</a:t>
                      </a:r>
                      <a:r>
                        <a:rPr lang="en-GB" dirty="0"/>
                        <a:t>Inter-African Conference of Insurance Markets)</a:t>
                      </a:r>
                      <a:r>
                        <a:rPr lang="en-MY" dirty="0"/>
                        <a:t> observer</a:t>
                      </a:r>
                    </a:p>
                  </a:txBody>
                  <a:tcPr/>
                </a:tc>
                <a:extLst>
                  <a:ext uri="{0D108BD9-81ED-4DB2-BD59-A6C34878D82A}">
                    <a16:rowId xmlns:a16="http://schemas.microsoft.com/office/drawing/2014/main" val="3614705078"/>
                  </a:ext>
                </a:extLst>
              </a:tr>
              <a:tr h="484899">
                <a:tc>
                  <a:txBody>
                    <a:bodyPr/>
                    <a:lstStyle/>
                    <a:p>
                      <a:r>
                        <a:rPr lang="en-MY" dirty="0"/>
                        <a:t>Upper Central Africa</a:t>
                      </a:r>
                    </a:p>
                  </a:txBody>
                  <a:tcPr/>
                </a:tc>
                <a:tc>
                  <a:txBody>
                    <a:bodyPr/>
                    <a:lstStyle/>
                    <a:p>
                      <a:r>
                        <a:rPr lang="en-MY" dirty="0"/>
                        <a:t>2 to 4 out of 7</a:t>
                      </a:r>
                    </a:p>
                  </a:txBody>
                  <a:tcPr/>
                </a:tc>
                <a:tc>
                  <a:txBody>
                    <a:bodyPr/>
                    <a:lstStyle/>
                    <a:p>
                      <a:r>
                        <a:rPr lang="en-MY" dirty="0"/>
                        <a:t>2 out of 7</a:t>
                      </a:r>
                    </a:p>
                  </a:txBody>
                  <a:tcPr/>
                </a:tc>
                <a:extLst>
                  <a:ext uri="{0D108BD9-81ED-4DB2-BD59-A6C34878D82A}">
                    <a16:rowId xmlns:a16="http://schemas.microsoft.com/office/drawing/2014/main" val="3973523335"/>
                  </a:ext>
                </a:extLst>
              </a:tr>
              <a:tr h="648233">
                <a:tc>
                  <a:txBody>
                    <a:bodyPr/>
                    <a:lstStyle/>
                    <a:p>
                      <a:r>
                        <a:rPr lang="en-MY" dirty="0"/>
                        <a:t>Horn of Africa</a:t>
                      </a:r>
                    </a:p>
                  </a:txBody>
                  <a:tcPr/>
                </a:tc>
                <a:tc>
                  <a:txBody>
                    <a:bodyPr/>
                    <a:lstStyle/>
                    <a:p>
                      <a:r>
                        <a:rPr lang="en-MY" dirty="0"/>
                        <a:t>All except Eritrea (4 out 5)</a:t>
                      </a:r>
                    </a:p>
                  </a:txBody>
                  <a:tcPr/>
                </a:tc>
                <a:tc>
                  <a:txBody>
                    <a:bodyPr/>
                    <a:lstStyle/>
                    <a:p>
                      <a:r>
                        <a:rPr lang="en-MY" dirty="0"/>
                        <a:t>3 out of 5 with Somalia being regulated by Central Bank</a:t>
                      </a:r>
                    </a:p>
                  </a:txBody>
                  <a:tcPr/>
                </a:tc>
                <a:extLst>
                  <a:ext uri="{0D108BD9-81ED-4DB2-BD59-A6C34878D82A}">
                    <a16:rowId xmlns:a16="http://schemas.microsoft.com/office/drawing/2014/main" val="1834359246"/>
                  </a:ext>
                </a:extLst>
              </a:tr>
              <a:tr h="735005">
                <a:tc>
                  <a:txBody>
                    <a:bodyPr/>
                    <a:lstStyle/>
                    <a:p>
                      <a:r>
                        <a:rPr lang="en-MY" dirty="0"/>
                        <a:t>Lower Central</a:t>
                      </a:r>
                    </a:p>
                  </a:txBody>
                  <a:tcPr/>
                </a:tc>
                <a:tc>
                  <a:txBody>
                    <a:bodyPr/>
                    <a:lstStyle/>
                    <a:p>
                      <a:r>
                        <a:rPr lang="en-MY" dirty="0"/>
                        <a:t>2 out of 9 (inclusive of Tanzania)</a:t>
                      </a:r>
                    </a:p>
                  </a:txBody>
                  <a:tcPr/>
                </a:tc>
                <a:tc>
                  <a:txBody>
                    <a:bodyPr/>
                    <a:lstStyle/>
                    <a:p>
                      <a:r>
                        <a:rPr lang="en-MY" dirty="0"/>
                        <a:t>2 out of 9</a:t>
                      </a:r>
                    </a:p>
                  </a:txBody>
                  <a:tcPr/>
                </a:tc>
                <a:extLst>
                  <a:ext uri="{0D108BD9-81ED-4DB2-BD59-A6C34878D82A}">
                    <a16:rowId xmlns:a16="http://schemas.microsoft.com/office/drawing/2014/main" val="3178872934"/>
                  </a:ext>
                </a:extLst>
              </a:tr>
              <a:tr h="586984">
                <a:tc>
                  <a:txBody>
                    <a:bodyPr/>
                    <a:lstStyle/>
                    <a:p>
                      <a:r>
                        <a:rPr lang="en-MY" dirty="0"/>
                        <a:t>Southern Africa</a:t>
                      </a:r>
                    </a:p>
                  </a:txBody>
                  <a:tcPr/>
                </a:tc>
                <a:tc>
                  <a:txBody>
                    <a:bodyPr/>
                    <a:lstStyle/>
                    <a:p>
                      <a:r>
                        <a:rPr lang="en-MY" dirty="0"/>
                        <a:t>3 out of 11</a:t>
                      </a:r>
                    </a:p>
                  </a:txBody>
                  <a:tcPr/>
                </a:tc>
                <a:tc>
                  <a:txBody>
                    <a:bodyPr/>
                    <a:lstStyle/>
                    <a:p>
                      <a:r>
                        <a:rPr lang="en-MY" dirty="0"/>
                        <a:t>1 out of 11 (South Africa)</a:t>
                      </a:r>
                    </a:p>
                  </a:txBody>
                  <a:tcPr/>
                </a:tc>
                <a:extLst>
                  <a:ext uri="{0D108BD9-81ED-4DB2-BD59-A6C34878D82A}">
                    <a16:rowId xmlns:a16="http://schemas.microsoft.com/office/drawing/2014/main" val="3065078579"/>
                  </a:ext>
                </a:extLst>
              </a:tr>
            </a:tbl>
          </a:graphicData>
        </a:graphic>
      </p:graphicFrame>
    </p:spTree>
    <p:extLst>
      <p:ext uri="{BB962C8B-B14F-4D97-AF65-F5344CB8AC3E}">
        <p14:creationId xmlns:p14="http://schemas.microsoft.com/office/powerpoint/2010/main" val="1043663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E0764-0890-9E02-A98B-7E432A406E03}"/>
              </a:ext>
            </a:extLst>
          </p:cNvPr>
          <p:cNvSpPr>
            <a:spLocks noGrp="1"/>
          </p:cNvSpPr>
          <p:nvPr>
            <p:ph type="title"/>
          </p:nvPr>
        </p:nvSpPr>
        <p:spPr>
          <a:xfrm>
            <a:off x="1484311" y="685800"/>
            <a:ext cx="10018713" cy="1160253"/>
          </a:xfrm>
        </p:spPr>
        <p:txBody>
          <a:bodyPr/>
          <a:lstStyle/>
          <a:p>
            <a:r>
              <a:rPr lang="en-MY" dirty="0"/>
              <a:t>How Takaful can benefit Africa</a:t>
            </a:r>
          </a:p>
        </p:txBody>
      </p:sp>
      <p:sp>
        <p:nvSpPr>
          <p:cNvPr id="3" name="Content Placeholder 2">
            <a:extLst>
              <a:ext uri="{FF2B5EF4-FFF2-40B4-BE49-F238E27FC236}">
                <a16:creationId xmlns:a16="http://schemas.microsoft.com/office/drawing/2014/main" id="{8FA03DBE-33F9-3711-3DB2-EC013104B916}"/>
              </a:ext>
            </a:extLst>
          </p:cNvPr>
          <p:cNvSpPr>
            <a:spLocks noGrp="1"/>
          </p:cNvSpPr>
          <p:nvPr>
            <p:ph idx="1"/>
          </p:nvPr>
        </p:nvSpPr>
        <p:spPr>
          <a:xfrm>
            <a:off x="1484310" y="2030083"/>
            <a:ext cx="10080837" cy="4267200"/>
          </a:xfrm>
        </p:spPr>
        <p:txBody>
          <a:bodyPr>
            <a:normAutofit/>
          </a:bodyPr>
          <a:lstStyle/>
          <a:p>
            <a:r>
              <a:rPr lang="en-MY" sz="1700" dirty="0">
                <a:effectLst/>
                <a:latin typeface="Arial" panose="020B0604020202020204" pitchFamily="34" charset="0"/>
                <a:ea typeface="Calibri" panose="020F0502020204030204" pitchFamily="34" charset="0"/>
                <a:cs typeface="Arial" panose="020B0604020202020204" pitchFamily="34" charset="0"/>
              </a:rPr>
              <a:t>In Africa, traditional “self-insurance” tools designed to collectively transfer and manage risks often take the form of community savings supervised by a “wise” person, or more com­plex hierarchical and social arrangements. Pooling risks and resources to help people through tough times is very common in Africa. </a:t>
            </a:r>
          </a:p>
          <a:p>
            <a:r>
              <a:rPr lang="en-MY" sz="1700" dirty="0">
                <a:solidFill>
                  <a:srgbClr val="212125"/>
                </a:solidFill>
                <a:effectLst/>
                <a:latin typeface="Arial" panose="020B0604020202020204" pitchFamily="34" charset="0"/>
                <a:ea typeface="Calibri" panose="020F0502020204030204" pitchFamily="34" charset="0"/>
                <a:cs typeface="Arial" panose="020B0604020202020204" pitchFamily="34" charset="0"/>
              </a:rPr>
              <a:t>Regulated Cooperative insurers are in a better position than others to serve the poor</a:t>
            </a:r>
          </a:p>
          <a:p>
            <a:pPr algn="l"/>
            <a:r>
              <a:rPr lang="en-GB" sz="1700" b="0" i="0" u="none" strike="noStrike" baseline="0" dirty="0">
                <a:solidFill>
                  <a:srgbClr val="212125"/>
                </a:solidFill>
                <a:latin typeface="Arial" panose="020B0604020202020204" pitchFamily="34" charset="0"/>
                <a:cs typeface="Arial" panose="020B0604020202020204" pitchFamily="34" charset="0"/>
              </a:rPr>
              <a:t>While Takaful on its own is not the solution to the poverty problem, it has to be recognized as an important component of any poverty alleviation strategy. Without protection against losses and natural perils many individuals find themselves regularly falling back into poverty, which is not only disheartening but also renders development assistance ineffective in the long term. Takaful can provide the safety net for communities to achieve sustainable development of their standard of living, providing a basis for families to look to the future with a sense of security and optimism.</a:t>
            </a:r>
            <a:endParaRPr lang="en-MY" sz="1700" dirty="0">
              <a:latin typeface="Arial" panose="020B0604020202020204" pitchFamily="34" charset="0"/>
              <a:cs typeface="Arial" panose="020B0604020202020204" pitchFamily="34" charset="0"/>
            </a:endParaRPr>
          </a:p>
          <a:p>
            <a:endParaRPr lang="en-MY" dirty="0"/>
          </a:p>
        </p:txBody>
      </p:sp>
    </p:spTree>
    <p:extLst>
      <p:ext uri="{BB962C8B-B14F-4D97-AF65-F5344CB8AC3E}">
        <p14:creationId xmlns:p14="http://schemas.microsoft.com/office/powerpoint/2010/main" val="1214479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8" name="Group 7">
            <a:extLst>
              <a:ext uri="{FF2B5EF4-FFF2-40B4-BE49-F238E27FC236}">
                <a16:creationId xmlns:a16="http://schemas.microsoft.com/office/drawing/2014/main" id="{92AFBF86-5DAF-4D46-8786-F4C7A376C5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9" name="Freeform 6">
              <a:extLst>
                <a:ext uri="{FF2B5EF4-FFF2-40B4-BE49-F238E27FC236}">
                  <a16:creationId xmlns:a16="http://schemas.microsoft.com/office/drawing/2014/main" id="{E19B3BDB-2DCF-406C-9AA8-9E0970E1B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0" name="Freeform 7">
              <a:extLst>
                <a:ext uri="{FF2B5EF4-FFF2-40B4-BE49-F238E27FC236}">
                  <a16:creationId xmlns:a16="http://schemas.microsoft.com/office/drawing/2014/main" id="{12B0D721-E797-4F4F-929E-7008008C8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1" name="Freeform 8">
              <a:extLst>
                <a:ext uri="{FF2B5EF4-FFF2-40B4-BE49-F238E27FC236}">
                  <a16:creationId xmlns:a16="http://schemas.microsoft.com/office/drawing/2014/main" id="{9530C853-97C0-43FB-B7C2-1E5E42A738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2" name="Freeform 9">
              <a:extLst>
                <a:ext uri="{FF2B5EF4-FFF2-40B4-BE49-F238E27FC236}">
                  <a16:creationId xmlns:a16="http://schemas.microsoft.com/office/drawing/2014/main" id="{DCAD804E-1F0F-4678-871B-39A05266F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3" name="Freeform 10">
              <a:extLst>
                <a:ext uri="{FF2B5EF4-FFF2-40B4-BE49-F238E27FC236}">
                  <a16:creationId xmlns:a16="http://schemas.microsoft.com/office/drawing/2014/main" id="{3EE94EE6-76C6-4910-A4B6-9350547120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 name="Freeform 11">
              <a:extLst>
                <a:ext uri="{FF2B5EF4-FFF2-40B4-BE49-F238E27FC236}">
                  <a16:creationId xmlns:a16="http://schemas.microsoft.com/office/drawing/2014/main" id="{87D2EB15-59ED-43BB-8CED-7BA0BB5D3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9" name="Rounded Rectangle 16">
            <a:extLst>
              <a:ext uri="{FF2B5EF4-FFF2-40B4-BE49-F238E27FC236}">
                <a16:creationId xmlns:a16="http://schemas.microsoft.com/office/drawing/2014/main" id="{8C2CE3DB-200E-4445-B316-69FE3850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72279" y="648931"/>
            <a:ext cx="8930745"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etter, whiteboard&#10;&#10;Description automatically generated">
            <a:extLst>
              <a:ext uri="{FF2B5EF4-FFF2-40B4-BE49-F238E27FC236}">
                <a16:creationId xmlns:a16="http://schemas.microsoft.com/office/drawing/2014/main" id="{A0B47F7C-9CB4-2D20-B7EA-1ACC0B56E6CB}"/>
              </a:ext>
            </a:extLst>
          </p:cNvPr>
          <p:cNvPicPr>
            <a:picLocks noChangeAspect="1"/>
          </p:cNvPicPr>
          <p:nvPr/>
        </p:nvPicPr>
        <p:blipFill>
          <a:blip r:embed="rId3"/>
          <a:stretch>
            <a:fillRect/>
          </a:stretch>
        </p:blipFill>
        <p:spPr>
          <a:xfrm>
            <a:off x="3082628" y="1011765"/>
            <a:ext cx="7907317" cy="4546708"/>
          </a:xfrm>
          <a:prstGeom prst="rect">
            <a:avLst/>
          </a:prstGeom>
        </p:spPr>
      </p:pic>
    </p:spTree>
    <p:extLst>
      <p:ext uri="{BB962C8B-B14F-4D97-AF65-F5344CB8AC3E}">
        <p14:creationId xmlns:p14="http://schemas.microsoft.com/office/powerpoint/2010/main" val="32381648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docProps/app.xml><?xml version="1.0" encoding="utf-8"?>
<Properties xmlns="http://schemas.openxmlformats.org/officeDocument/2006/extended-properties" xmlns:vt="http://schemas.openxmlformats.org/officeDocument/2006/docPropsVTypes">
  <Template>Parallax</Template>
  <TotalTime>10653</TotalTime>
  <Words>759</Words>
  <Application>Microsoft Office PowerPoint</Application>
  <PresentationFormat>Widescreen</PresentationFormat>
  <Paragraphs>54</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BrownPro-Regular</vt:lpstr>
      <vt:lpstr>Calibri</vt:lpstr>
      <vt:lpstr>Corbel</vt:lpstr>
      <vt:lpstr>UnitPro-Light</vt:lpstr>
      <vt:lpstr>Parallax</vt:lpstr>
      <vt:lpstr>Takaful in Africa</vt:lpstr>
      <vt:lpstr>Takaful Definition</vt:lpstr>
      <vt:lpstr>Insurance Demand in Africa</vt:lpstr>
      <vt:lpstr>African Economic Status and Insurance</vt:lpstr>
      <vt:lpstr>Muslim Population in Africa</vt:lpstr>
      <vt:lpstr>Status of Takaful in Africa</vt:lpstr>
      <vt:lpstr>How Takaful can benefit Africa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Takaful in Africa</dc:title>
  <dc:creator>Huda Yussuf</dc:creator>
  <cp:lastModifiedBy>Huda Yussuf</cp:lastModifiedBy>
  <cp:revision>2</cp:revision>
  <dcterms:created xsi:type="dcterms:W3CDTF">2022-07-18T12:24:17Z</dcterms:created>
  <dcterms:modified xsi:type="dcterms:W3CDTF">2022-07-26T04:56:59Z</dcterms:modified>
</cp:coreProperties>
</file>